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C22C82-F706-40EA-81B8-31518C82BF2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7F70D3-76B0-467A-ACBF-E5F61621EA49}">
      <dgm:prSet phldrT="[Text]"/>
      <dgm:spPr/>
      <dgm:t>
        <a:bodyPr/>
        <a:lstStyle/>
        <a:p>
          <a:r>
            <a:rPr lang="en-US" dirty="0" smtClean="0"/>
            <a:t>Stock value</a:t>
          </a:r>
          <a:endParaRPr lang="en-US" dirty="0"/>
        </a:p>
      </dgm:t>
    </dgm:pt>
    <dgm:pt modelId="{72433E08-41D0-49C0-83D1-06A02AEA9C0C}" type="parTrans" cxnId="{06A93B4B-FA3F-4748-A2C9-255FEFB6DF76}">
      <dgm:prSet/>
      <dgm:spPr/>
      <dgm:t>
        <a:bodyPr/>
        <a:lstStyle/>
        <a:p>
          <a:endParaRPr lang="en-US"/>
        </a:p>
      </dgm:t>
    </dgm:pt>
    <dgm:pt modelId="{ABE23A46-8F75-47FF-9273-DA86F513647B}" type="sibTrans" cxnId="{06A93B4B-FA3F-4748-A2C9-255FEFB6DF76}">
      <dgm:prSet/>
      <dgm:spPr/>
      <dgm:t>
        <a:bodyPr/>
        <a:lstStyle/>
        <a:p>
          <a:endParaRPr lang="en-US"/>
        </a:p>
      </dgm:t>
    </dgm:pt>
    <dgm:pt modelId="{4B1D1532-9BE1-489C-A92F-214105B303AD}">
      <dgm:prSet phldrT="[Text]"/>
      <dgm:spPr/>
      <dgm:t>
        <a:bodyPr/>
        <a:lstStyle/>
        <a:p>
          <a:r>
            <a:rPr lang="en-US" dirty="0" smtClean="0"/>
            <a:t>Economy</a:t>
          </a:r>
          <a:endParaRPr lang="en-US" dirty="0"/>
        </a:p>
      </dgm:t>
    </dgm:pt>
    <dgm:pt modelId="{F85550D7-DB96-4355-9D94-2EE4A4F81CBC}" type="parTrans" cxnId="{10E2D132-450A-4542-B80F-079D8BDD984B}">
      <dgm:prSet/>
      <dgm:spPr/>
      <dgm:t>
        <a:bodyPr/>
        <a:lstStyle/>
        <a:p>
          <a:endParaRPr lang="en-US"/>
        </a:p>
      </dgm:t>
    </dgm:pt>
    <dgm:pt modelId="{11A55ED3-2C83-4572-8FE1-75E8EDDC7A6E}" type="sibTrans" cxnId="{10E2D132-450A-4542-B80F-079D8BDD984B}">
      <dgm:prSet/>
      <dgm:spPr/>
      <dgm:t>
        <a:bodyPr/>
        <a:lstStyle/>
        <a:p>
          <a:endParaRPr lang="en-US"/>
        </a:p>
      </dgm:t>
    </dgm:pt>
    <dgm:pt modelId="{009081EA-F60D-43E7-A4B0-7E7980C0CC78}">
      <dgm:prSet phldrT="[Text]"/>
      <dgm:spPr/>
      <dgm:t>
        <a:bodyPr/>
        <a:lstStyle/>
        <a:p>
          <a:r>
            <a:rPr lang="en-US" dirty="0" smtClean="0"/>
            <a:t>Company</a:t>
          </a:r>
          <a:endParaRPr lang="en-US" dirty="0"/>
        </a:p>
      </dgm:t>
    </dgm:pt>
    <dgm:pt modelId="{48ACAC2F-73F0-40A4-8DE8-2F5CAEC9EABB}" type="parTrans" cxnId="{425AD9FD-1DBC-4284-AB30-1D9D79DFDAC3}">
      <dgm:prSet/>
      <dgm:spPr/>
      <dgm:t>
        <a:bodyPr/>
        <a:lstStyle/>
        <a:p>
          <a:endParaRPr lang="en-US"/>
        </a:p>
      </dgm:t>
    </dgm:pt>
    <dgm:pt modelId="{4909CE0C-B6F2-4E88-9347-BDB593F97153}" type="sibTrans" cxnId="{425AD9FD-1DBC-4284-AB30-1D9D79DFDAC3}">
      <dgm:prSet/>
      <dgm:spPr/>
      <dgm:t>
        <a:bodyPr/>
        <a:lstStyle/>
        <a:p>
          <a:endParaRPr lang="en-US"/>
        </a:p>
      </dgm:t>
    </dgm:pt>
    <dgm:pt modelId="{D4D1D816-54ED-4C0B-97B1-4643C3496825}">
      <dgm:prSet phldrT="[Text]"/>
      <dgm:spPr/>
      <dgm:t>
        <a:bodyPr/>
        <a:lstStyle/>
        <a:p>
          <a:r>
            <a:rPr lang="en-US" dirty="0" smtClean="0"/>
            <a:t>Industry</a:t>
          </a:r>
          <a:endParaRPr lang="en-US" dirty="0"/>
        </a:p>
      </dgm:t>
    </dgm:pt>
    <dgm:pt modelId="{FB49DDEE-73D8-41DD-90BF-FF54E4A7203C}" type="parTrans" cxnId="{03BD73E2-8597-41D0-A687-E6686424D810}">
      <dgm:prSet/>
      <dgm:spPr/>
      <dgm:t>
        <a:bodyPr/>
        <a:lstStyle/>
        <a:p>
          <a:endParaRPr lang="en-US"/>
        </a:p>
      </dgm:t>
    </dgm:pt>
    <dgm:pt modelId="{0ABAD9F4-8BA1-4865-BF12-3302DCD21C6A}" type="sibTrans" cxnId="{03BD73E2-8597-41D0-A687-E6686424D810}">
      <dgm:prSet/>
      <dgm:spPr/>
      <dgm:t>
        <a:bodyPr/>
        <a:lstStyle/>
        <a:p>
          <a:endParaRPr lang="en-US"/>
        </a:p>
      </dgm:t>
    </dgm:pt>
    <dgm:pt modelId="{819E570C-4461-4DC1-8AD0-72716A603CE6}" type="pres">
      <dgm:prSet presAssocID="{6CC22C82-F706-40EA-81B8-31518C82BF2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FBC519-D46D-4218-B6BF-4945766AD940}" type="pres">
      <dgm:prSet presAssocID="{0A7F70D3-76B0-467A-ACBF-E5F61621EA49}" presName="centerShape" presStyleLbl="node0" presStyleIdx="0" presStyleCnt="1"/>
      <dgm:spPr/>
      <dgm:t>
        <a:bodyPr/>
        <a:lstStyle/>
        <a:p>
          <a:endParaRPr lang="en-US"/>
        </a:p>
      </dgm:t>
    </dgm:pt>
    <dgm:pt modelId="{45867FF6-A181-452A-85A4-250C8E283811}" type="pres">
      <dgm:prSet presAssocID="{4B1D1532-9BE1-489C-A92F-214105B303A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0282BE-89E7-436A-A255-173648738F7B}" type="pres">
      <dgm:prSet presAssocID="{4B1D1532-9BE1-489C-A92F-214105B303AD}" presName="dummy" presStyleCnt="0"/>
      <dgm:spPr/>
    </dgm:pt>
    <dgm:pt modelId="{4E1D3960-A4C1-4EDE-A3C7-F3038DA774D5}" type="pres">
      <dgm:prSet presAssocID="{11A55ED3-2C83-4572-8FE1-75E8EDDC7A6E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78FF568-9C59-40A0-9486-5494CA43F931}" type="pres">
      <dgm:prSet presAssocID="{009081EA-F60D-43E7-A4B0-7E7980C0CC7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6F583-954E-495A-9E2E-65CC714B58BC}" type="pres">
      <dgm:prSet presAssocID="{009081EA-F60D-43E7-A4B0-7E7980C0CC78}" presName="dummy" presStyleCnt="0"/>
      <dgm:spPr/>
    </dgm:pt>
    <dgm:pt modelId="{EA851278-E252-448B-9184-2E6EEDD9DF26}" type="pres">
      <dgm:prSet presAssocID="{4909CE0C-B6F2-4E88-9347-BDB593F9715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3975919-F98A-456F-9CBB-7423A1748F79}" type="pres">
      <dgm:prSet presAssocID="{D4D1D816-54ED-4C0B-97B1-4643C34968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12303-3D0A-481D-889C-F660091A703B}" type="pres">
      <dgm:prSet presAssocID="{D4D1D816-54ED-4C0B-97B1-4643C3496825}" presName="dummy" presStyleCnt="0"/>
      <dgm:spPr/>
    </dgm:pt>
    <dgm:pt modelId="{1F24E719-C3AB-41C3-B060-9A3C407102E5}" type="pres">
      <dgm:prSet presAssocID="{0ABAD9F4-8BA1-4865-BF12-3302DCD21C6A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F177EC3F-E156-49FC-B509-A39385D703F6}" type="presOf" srcId="{6CC22C82-F706-40EA-81B8-31518C82BF22}" destId="{819E570C-4461-4DC1-8AD0-72716A603CE6}" srcOrd="0" destOrd="0" presId="urn:microsoft.com/office/officeart/2005/8/layout/radial6"/>
    <dgm:cxn modelId="{425AD9FD-1DBC-4284-AB30-1D9D79DFDAC3}" srcId="{0A7F70D3-76B0-467A-ACBF-E5F61621EA49}" destId="{009081EA-F60D-43E7-A4B0-7E7980C0CC78}" srcOrd="1" destOrd="0" parTransId="{48ACAC2F-73F0-40A4-8DE8-2F5CAEC9EABB}" sibTransId="{4909CE0C-B6F2-4E88-9347-BDB593F97153}"/>
    <dgm:cxn modelId="{38F34716-26E8-416A-B2F3-7DF969D9F34B}" type="presOf" srcId="{D4D1D816-54ED-4C0B-97B1-4643C3496825}" destId="{33975919-F98A-456F-9CBB-7423A1748F79}" srcOrd="0" destOrd="0" presId="urn:microsoft.com/office/officeart/2005/8/layout/radial6"/>
    <dgm:cxn modelId="{897C1CA4-DCEB-47E5-857C-D3C38D02ABBC}" type="presOf" srcId="{0ABAD9F4-8BA1-4865-BF12-3302DCD21C6A}" destId="{1F24E719-C3AB-41C3-B060-9A3C407102E5}" srcOrd="0" destOrd="0" presId="urn:microsoft.com/office/officeart/2005/8/layout/radial6"/>
    <dgm:cxn modelId="{06A93B4B-FA3F-4748-A2C9-255FEFB6DF76}" srcId="{6CC22C82-F706-40EA-81B8-31518C82BF22}" destId="{0A7F70D3-76B0-467A-ACBF-E5F61621EA49}" srcOrd="0" destOrd="0" parTransId="{72433E08-41D0-49C0-83D1-06A02AEA9C0C}" sibTransId="{ABE23A46-8F75-47FF-9273-DA86F513647B}"/>
    <dgm:cxn modelId="{5F8CD58C-5030-42BB-8208-974CA58DAED7}" type="presOf" srcId="{11A55ED3-2C83-4572-8FE1-75E8EDDC7A6E}" destId="{4E1D3960-A4C1-4EDE-A3C7-F3038DA774D5}" srcOrd="0" destOrd="0" presId="urn:microsoft.com/office/officeart/2005/8/layout/radial6"/>
    <dgm:cxn modelId="{03BD73E2-8597-41D0-A687-E6686424D810}" srcId="{0A7F70D3-76B0-467A-ACBF-E5F61621EA49}" destId="{D4D1D816-54ED-4C0B-97B1-4643C3496825}" srcOrd="2" destOrd="0" parTransId="{FB49DDEE-73D8-41DD-90BF-FF54E4A7203C}" sibTransId="{0ABAD9F4-8BA1-4865-BF12-3302DCD21C6A}"/>
    <dgm:cxn modelId="{3CF700F1-EEE5-404D-BAF4-59CB98E38E82}" type="presOf" srcId="{4B1D1532-9BE1-489C-A92F-214105B303AD}" destId="{45867FF6-A181-452A-85A4-250C8E283811}" srcOrd="0" destOrd="0" presId="urn:microsoft.com/office/officeart/2005/8/layout/radial6"/>
    <dgm:cxn modelId="{10E2D132-450A-4542-B80F-079D8BDD984B}" srcId="{0A7F70D3-76B0-467A-ACBF-E5F61621EA49}" destId="{4B1D1532-9BE1-489C-A92F-214105B303AD}" srcOrd="0" destOrd="0" parTransId="{F85550D7-DB96-4355-9D94-2EE4A4F81CBC}" sibTransId="{11A55ED3-2C83-4572-8FE1-75E8EDDC7A6E}"/>
    <dgm:cxn modelId="{EBF30F13-D05E-442A-9475-A2523C6BFE47}" type="presOf" srcId="{009081EA-F60D-43E7-A4B0-7E7980C0CC78}" destId="{A78FF568-9C59-40A0-9486-5494CA43F931}" srcOrd="0" destOrd="0" presId="urn:microsoft.com/office/officeart/2005/8/layout/radial6"/>
    <dgm:cxn modelId="{5E3B8027-99F4-48DD-90CE-9D0577A0330A}" type="presOf" srcId="{4909CE0C-B6F2-4E88-9347-BDB593F97153}" destId="{EA851278-E252-448B-9184-2E6EEDD9DF26}" srcOrd="0" destOrd="0" presId="urn:microsoft.com/office/officeart/2005/8/layout/radial6"/>
    <dgm:cxn modelId="{70B09B1F-DC9A-4C3A-8AC5-CC3DF58B01F3}" type="presOf" srcId="{0A7F70D3-76B0-467A-ACBF-E5F61621EA49}" destId="{57FBC519-D46D-4218-B6BF-4945766AD940}" srcOrd="0" destOrd="0" presId="urn:microsoft.com/office/officeart/2005/8/layout/radial6"/>
    <dgm:cxn modelId="{445E3E26-4997-4C79-AB2B-605A5C138303}" type="presParOf" srcId="{819E570C-4461-4DC1-8AD0-72716A603CE6}" destId="{57FBC519-D46D-4218-B6BF-4945766AD940}" srcOrd="0" destOrd="0" presId="urn:microsoft.com/office/officeart/2005/8/layout/radial6"/>
    <dgm:cxn modelId="{E99C274F-374D-4008-8AF7-C3428C1F5F48}" type="presParOf" srcId="{819E570C-4461-4DC1-8AD0-72716A603CE6}" destId="{45867FF6-A181-452A-85A4-250C8E283811}" srcOrd="1" destOrd="0" presId="urn:microsoft.com/office/officeart/2005/8/layout/radial6"/>
    <dgm:cxn modelId="{709B1ADC-15E6-446D-9FD0-F9B604F91932}" type="presParOf" srcId="{819E570C-4461-4DC1-8AD0-72716A603CE6}" destId="{130282BE-89E7-436A-A255-173648738F7B}" srcOrd="2" destOrd="0" presId="urn:microsoft.com/office/officeart/2005/8/layout/radial6"/>
    <dgm:cxn modelId="{0FB991C8-BEFE-4C86-B568-096A0DBEC771}" type="presParOf" srcId="{819E570C-4461-4DC1-8AD0-72716A603CE6}" destId="{4E1D3960-A4C1-4EDE-A3C7-F3038DA774D5}" srcOrd="3" destOrd="0" presId="urn:microsoft.com/office/officeart/2005/8/layout/radial6"/>
    <dgm:cxn modelId="{6523498C-B166-480C-B663-8B576D18FFFD}" type="presParOf" srcId="{819E570C-4461-4DC1-8AD0-72716A603CE6}" destId="{A78FF568-9C59-40A0-9486-5494CA43F931}" srcOrd="4" destOrd="0" presId="urn:microsoft.com/office/officeart/2005/8/layout/radial6"/>
    <dgm:cxn modelId="{144AB083-1811-4F38-AABD-B0E9ED2C8CAE}" type="presParOf" srcId="{819E570C-4461-4DC1-8AD0-72716A603CE6}" destId="{E696F583-954E-495A-9E2E-65CC714B58BC}" srcOrd="5" destOrd="0" presId="urn:microsoft.com/office/officeart/2005/8/layout/radial6"/>
    <dgm:cxn modelId="{F700B52E-19F7-4A8A-A3CE-2FCB3E17B41B}" type="presParOf" srcId="{819E570C-4461-4DC1-8AD0-72716A603CE6}" destId="{EA851278-E252-448B-9184-2E6EEDD9DF26}" srcOrd="6" destOrd="0" presId="urn:microsoft.com/office/officeart/2005/8/layout/radial6"/>
    <dgm:cxn modelId="{0E5F5AC2-401C-4441-8BB3-1558DC07914F}" type="presParOf" srcId="{819E570C-4461-4DC1-8AD0-72716A603CE6}" destId="{33975919-F98A-456F-9CBB-7423A1748F79}" srcOrd="7" destOrd="0" presId="urn:microsoft.com/office/officeart/2005/8/layout/radial6"/>
    <dgm:cxn modelId="{9074962E-FA80-4473-BAE9-650E01256EE4}" type="presParOf" srcId="{819E570C-4461-4DC1-8AD0-72716A603CE6}" destId="{1D712303-3D0A-481D-889C-F660091A703B}" srcOrd="8" destOrd="0" presId="urn:microsoft.com/office/officeart/2005/8/layout/radial6"/>
    <dgm:cxn modelId="{0999B545-D63C-4F1D-9F92-F60246C7F4E0}" type="presParOf" srcId="{819E570C-4461-4DC1-8AD0-72716A603CE6}" destId="{1F24E719-C3AB-41C3-B060-9A3C407102E5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24E719-C3AB-41C3-B060-9A3C407102E5}">
      <dsp:nvSpPr>
        <dsp:cNvPr id="0" name=""/>
        <dsp:cNvSpPr/>
      </dsp:nvSpPr>
      <dsp:spPr>
        <a:xfrm>
          <a:off x="1607104" y="753092"/>
          <a:ext cx="5015390" cy="5015390"/>
        </a:xfrm>
        <a:prstGeom prst="blockArc">
          <a:avLst>
            <a:gd name="adj1" fmla="val 90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51278-E252-448B-9184-2E6EEDD9DF26}">
      <dsp:nvSpPr>
        <dsp:cNvPr id="0" name=""/>
        <dsp:cNvSpPr/>
      </dsp:nvSpPr>
      <dsp:spPr>
        <a:xfrm>
          <a:off x="1607104" y="753092"/>
          <a:ext cx="5015390" cy="5015390"/>
        </a:xfrm>
        <a:prstGeom prst="blockArc">
          <a:avLst>
            <a:gd name="adj1" fmla="val 1800000"/>
            <a:gd name="adj2" fmla="val 90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D3960-A4C1-4EDE-A3C7-F3038DA774D5}">
      <dsp:nvSpPr>
        <dsp:cNvPr id="0" name=""/>
        <dsp:cNvSpPr/>
      </dsp:nvSpPr>
      <dsp:spPr>
        <a:xfrm>
          <a:off x="1607104" y="753092"/>
          <a:ext cx="5015390" cy="5015390"/>
        </a:xfrm>
        <a:prstGeom prst="blockArc">
          <a:avLst>
            <a:gd name="adj1" fmla="val 16200000"/>
            <a:gd name="adj2" fmla="val 1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BC519-D46D-4218-B6BF-4945766AD940}">
      <dsp:nvSpPr>
        <dsp:cNvPr id="0" name=""/>
        <dsp:cNvSpPr/>
      </dsp:nvSpPr>
      <dsp:spPr>
        <a:xfrm>
          <a:off x="2959521" y="2105509"/>
          <a:ext cx="2310556" cy="23105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kern="1200" dirty="0" smtClean="0"/>
            <a:t>Stock value</a:t>
          </a:r>
          <a:endParaRPr lang="en-US" sz="5300" kern="1200" dirty="0"/>
        </a:p>
      </dsp:txBody>
      <dsp:txXfrm>
        <a:off x="3297894" y="2443882"/>
        <a:ext cx="1633810" cy="1633810"/>
      </dsp:txXfrm>
    </dsp:sp>
    <dsp:sp modelId="{45867FF6-A181-452A-85A4-250C8E283811}">
      <dsp:nvSpPr>
        <dsp:cNvPr id="0" name=""/>
        <dsp:cNvSpPr/>
      </dsp:nvSpPr>
      <dsp:spPr>
        <a:xfrm>
          <a:off x="3306105" y="2623"/>
          <a:ext cx="1617389" cy="161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Economy</a:t>
          </a:r>
          <a:endParaRPr lang="en-US" sz="2200" kern="1200" dirty="0"/>
        </a:p>
      </dsp:txBody>
      <dsp:txXfrm>
        <a:off x="3542966" y="239484"/>
        <a:ext cx="1143667" cy="1143667"/>
      </dsp:txXfrm>
    </dsp:sp>
    <dsp:sp modelId="{A78FF568-9C59-40A0-9486-5494CA43F931}">
      <dsp:nvSpPr>
        <dsp:cNvPr id="0" name=""/>
        <dsp:cNvSpPr/>
      </dsp:nvSpPr>
      <dsp:spPr>
        <a:xfrm>
          <a:off x="5427407" y="3676827"/>
          <a:ext cx="1617389" cy="161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Company</a:t>
          </a:r>
          <a:endParaRPr lang="en-US" sz="2200" kern="1200" dirty="0"/>
        </a:p>
      </dsp:txBody>
      <dsp:txXfrm>
        <a:off x="5664268" y="3913688"/>
        <a:ext cx="1143667" cy="1143667"/>
      </dsp:txXfrm>
    </dsp:sp>
    <dsp:sp modelId="{33975919-F98A-456F-9CBB-7423A1748F79}">
      <dsp:nvSpPr>
        <dsp:cNvPr id="0" name=""/>
        <dsp:cNvSpPr/>
      </dsp:nvSpPr>
      <dsp:spPr>
        <a:xfrm>
          <a:off x="1184802" y="3676827"/>
          <a:ext cx="1617389" cy="161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Industry</a:t>
          </a:r>
          <a:endParaRPr lang="en-US" sz="2200" kern="1200" dirty="0"/>
        </a:p>
      </dsp:txBody>
      <dsp:txXfrm>
        <a:off x="1421663" y="3913688"/>
        <a:ext cx="1143667" cy="1143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3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41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26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839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545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514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047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29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406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8200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38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87E3-4393-42DA-8D78-8CB87EB6B5B4}" type="datetimeFigureOut">
              <a:rPr lang="en-US" smtClean="0"/>
              <a:pPr/>
              <a:t>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F95A1-BD99-43D7-BE9C-F3B321A944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6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r>
              <a:rPr lang="en-US" dirty="0" smtClean="0"/>
              <a:t>Fundamental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ommerceS2\Desktop\Gokila\f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6400800" cy="472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59838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5029200" cy="5135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Fiscal Deficit</a:t>
            </a:r>
          </a:p>
          <a:p>
            <a:pPr marL="0" indent="0">
              <a:buNone/>
            </a:pPr>
            <a:r>
              <a:rPr lang="en-US" dirty="0" smtClean="0"/>
              <a:t>	Fiscal Deficit = Government’s Total receipts(excluding borrowing) - Total expenditure.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commerceS2\Desktop\Gokila\f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95400"/>
            <a:ext cx="3581400" cy="403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27451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Tax Structure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The business community eagerly awaits the statement from the government regarding the tax policy.  Concessions and incentives given to a particular industry encourage investment in that particular industry.</a:t>
            </a:r>
          </a:p>
        </p:txBody>
      </p:sp>
      <p:pic>
        <p:nvPicPr>
          <p:cNvPr id="5122" name="Picture 2" descr="C:\Users\commerceS2\Desktop\Gokila\fa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2133600"/>
            <a:ext cx="2143125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53549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4648200" cy="53641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Balance of Payments(BOP)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It is the record of a country’s money receipts from abroad and payments to foreign countries. </a:t>
            </a:r>
          </a:p>
          <a:p>
            <a:pPr marL="0" indent="0">
              <a:buNone/>
            </a:pPr>
            <a:r>
              <a:rPr lang="en-US" dirty="0" smtClean="0"/>
              <a:t>BOP = Receipts – Payments</a:t>
            </a:r>
          </a:p>
          <a:p>
            <a:pPr marL="0" indent="0">
              <a:buNone/>
            </a:pPr>
            <a:r>
              <a:rPr lang="en-US" dirty="0" err="1" smtClean="0"/>
              <a:t>Favourable</a:t>
            </a:r>
            <a:r>
              <a:rPr lang="en-US" dirty="0" smtClean="0"/>
              <a:t> BOP has a positive effect on the stock market.</a:t>
            </a:r>
            <a:endParaRPr lang="en-US" dirty="0"/>
          </a:p>
        </p:txBody>
      </p:sp>
      <p:pic>
        <p:nvPicPr>
          <p:cNvPr id="6146" name="Picture 2" descr="C:\Users\commerceS2\Desktop\Gokila\fa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676400"/>
            <a:ext cx="3505200" cy="441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09383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5638800" cy="54403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Foreign Direct Investment(FDI) </a:t>
            </a:r>
          </a:p>
          <a:p>
            <a:pPr marL="0" indent="0">
              <a:buNone/>
            </a:pPr>
            <a:r>
              <a:rPr lang="en-US" dirty="0" smtClean="0"/>
              <a:t>			FDI in India is a major monetary source for economic development in India. Foreign companies invest directly in fast growing private </a:t>
            </a:r>
            <a:r>
              <a:rPr lang="en-US" dirty="0"/>
              <a:t>I</a:t>
            </a:r>
            <a:r>
              <a:rPr lang="en-US" dirty="0" smtClean="0"/>
              <a:t>ndian businesses to take benefit of cheaper wages and changing business environment of India.</a:t>
            </a: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7170" name="Picture 2" descr="C:\Users\commerceS2\Desktop\Gokila\fa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828800"/>
            <a:ext cx="2476500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94551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5486400" cy="6096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Investment by Foreign Institutional Investors(FIIs)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dirty="0" smtClean="0"/>
              <a:t>A </a:t>
            </a:r>
            <a:r>
              <a:rPr lang="en-US" b="1" dirty="0" smtClean="0"/>
              <a:t>foreign institutional investor</a:t>
            </a:r>
            <a:r>
              <a:rPr lang="en-US" dirty="0" smtClean="0"/>
              <a:t> (FII) is an </a:t>
            </a:r>
            <a:r>
              <a:rPr lang="en-US" b="1" dirty="0" smtClean="0"/>
              <a:t>investor</a:t>
            </a:r>
            <a:r>
              <a:rPr lang="en-US" dirty="0" smtClean="0"/>
              <a:t> or </a:t>
            </a:r>
            <a:r>
              <a:rPr lang="en-US" b="1" dirty="0" smtClean="0"/>
              <a:t>investment</a:t>
            </a:r>
            <a:r>
              <a:rPr lang="en-US" dirty="0" smtClean="0"/>
              <a:t> fund registered in a country outside of the one in which it is </a:t>
            </a:r>
            <a:r>
              <a:rPr lang="en-US" b="1" dirty="0" smtClean="0"/>
              <a:t>investing</a:t>
            </a:r>
            <a:r>
              <a:rPr lang="en-US" dirty="0" smtClean="0"/>
              <a:t>. </a:t>
            </a:r>
            <a:r>
              <a:rPr lang="en-US" b="1" dirty="0" smtClean="0"/>
              <a:t>Institutional investors</a:t>
            </a:r>
            <a:r>
              <a:rPr lang="en-US" dirty="0" smtClean="0"/>
              <a:t> most notably include hedge funds, insurance companies, pension funds and mutual funds.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</a:t>
            </a:r>
            <a:endParaRPr lang="en-US" dirty="0"/>
          </a:p>
        </p:txBody>
      </p:sp>
      <p:pic>
        <p:nvPicPr>
          <p:cNvPr id="1026" name="Picture 2" descr="C:\Users\commerceS2\Desktop\Gokila\fa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1" y="1066800"/>
            <a:ext cx="3048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800600" cy="51355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International Economic conditions</a:t>
            </a:r>
          </a:p>
          <a:p>
            <a:pPr lvl="2">
              <a:buNone/>
            </a:pPr>
            <a:r>
              <a:rPr lang="en-US" dirty="0" smtClean="0"/>
              <a:t>	</a:t>
            </a:r>
            <a:r>
              <a:rPr lang="en-US" sz="3200" dirty="0" smtClean="0"/>
              <a:t>Worldwide economies are not independent but interdependent.  The boom or depression in one company affects other countries and the stock market.</a:t>
            </a:r>
            <a:endParaRPr lang="en-US" sz="3200" dirty="0"/>
          </a:p>
        </p:txBody>
      </p:sp>
      <p:pic>
        <p:nvPicPr>
          <p:cNvPr id="2050" name="Picture 2" descr="C:\Users\commerceS2\Desktop\Gokila\f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828800"/>
            <a:ext cx="2562225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6934200" cy="5516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Business Cycle and Investor Psychology</a:t>
            </a:r>
            <a:endParaRPr lang="en-US" dirty="0"/>
          </a:p>
        </p:txBody>
      </p:sp>
      <p:pic>
        <p:nvPicPr>
          <p:cNvPr id="3074" name="Picture 2" descr="C:\Users\commerceS2\Desktop\Gokila\fa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6858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5334000" cy="52117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Monsoon and Agriculture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In spite of technological advancements, Indian agriculture still depends heavily on the monsoon.  Good monsoon are a boon for agriculture. Agriculture is directly or indirectly linked to many industries.</a:t>
            </a:r>
            <a:endParaRPr lang="en-US" b="1" dirty="0"/>
          </a:p>
        </p:txBody>
      </p:sp>
      <p:pic>
        <p:nvPicPr>
          <p:cNvPr id="4098" name="Picture 2" descr="C:\Users\commerceS2\Desktop\Gokila\fa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371600"/>
            <a:ext cx="2771775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Favourable</a:t>
                      </a:r>
                      <a:r>
                        <a:rPr lang="en-US" baseline="0" dirty="0" smtClean="0"/>
                        <a:t> Monsoon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Unfavourable</a:t>
                      </a:r>
                      <a:r>
                        <a:rPr lang="en-US" dirty="0" smtClean="0"/>
                        <a:t>  or failure of Monsoon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demand for hybrid</a:t>
                      </a:r>
                      <a:r>
                        <a:rPr lang="en-US" baseline="0" dirty="0" smtClean="0"/>
                        <a:t> seeds, fertilizers, farm </a:t>
                      </a:r>
                      <a:r>
                        <a:rPr lang="en-US" baseline="0" dirty="0" err="1" smtClean="0"/>
                        <a:t>equipment,etc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demand for hybrid seeds,</a:t>
                      </a:r>
                      <a:r>
                        <a:rPr lang="en-US" baseline="0" dirty="0" smtClean="0"/>
                        <a:t> fertilizers, farm equipment, etc.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Bumper crops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of harvest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rural disposable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rural disposable income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 rural demand for consumer goods, cars, 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Less  </a:t>
                      </a:r>
                      <a:r>
                        <a:rPr lang="en-US" dirty="0" smtClean="0"/>
                        <a:t>rural demand for consumer goods, cars, etc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naterials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Fundamental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It is a combination of economic, industry and company analyses to obtain a stock’s current fair value and predict its future value. Also called top-down approach or EIC(</a:t>
            </a:r>
            <a:r>
              <a:rPr lang="en-US" dirty="0"/>
              <a:t>E</a:t>
            </a:r>
            <a:r>
              <a:rPr lang="en-US" dirty="0" smtClean="0"/>
              <a:t>conomic, Industry and Company)</a:t>
            </a:r>
            <a:r>
              <a:rPr lang="en-US" dirty="0"/>
              <a:t> </a:t>
            </a:r>
            <a:r>
              <a:rPr lang="en-US" dirty="0" smtClean="0"/>
              <a:t>analysis.</a:t>
            </a:r>
            <a:endParaRPr lang="en-US" dirty="0"/>
          </a:p>
        </p:txBody>
      </p:sp>
      <p:pic>
        <p:nvPicPr>
          <p:cNvPr id="2050" name="Picture 2" descr="C:\Users\commerceS2\Desktop\Gokila\f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676400"/>
            <a:ext cx="33528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8019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94638651"/>
              </p:ext>
            </p:extLst>
          </p:nvPr>
        </p:nvGraphicFramePr>
        <p:xfrm>
          <a:off x="457200" y="609600"/>
          <a:ext cx="82296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1998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Economic Analysis is a study of the general economic factors that go into an evaluation of a security’s value.  When economic activity is low , stock prices are low, and when the economic activity is high, stock prices are high. </a:t>
            </a:r>
            <a:endParaRPr lang="en-US" dirty="0"/>
          </a:p>
        </p:txBody>
      </p:sp>
      <p:pic>
        <p:nvPicPr>
          <p:cNvPr id="3074" name="Picture 2" descr="C:\Users\commerceS2\Desktop\Gokila\f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828800"/>
            <a:ext cx="2143125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493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Macroeconomic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Gross Domestic Product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It represents the aggregate monetary value of the goods and services produced in the economy during the specified period. </a:t>
            </a:r>
          </a:p>
          <a:p>
            <a:pPr marL="0" indent="0">
              <a:buNone/>
            </a:pPr>
            <a:r>
              <a:rPr lang="en-US" dirty="0" smtClean="0"/>
              <a:t>	GDP = Consumption + Investment + Exports – Imports</a:t>
            </a:r>
          </a:p>
          <a:p>
            <a:pPr marL="0" indent="0">
              <a:buNone/>
            </a:pPr>
            <a:r>
              <a:rPr lang="en-US" dirty="0" smtClean="0"/>
              <a:t>High GDP – High return</a:t>
            </a:r>
          </a:p>
          <a:p>
            <a:pPr marL="0" indent="0">
              <a:buNone/>
            </a:pPr>
            <a:r>
              <a:rPr lang="en-US" dirty="0" smtClean="0"/>
              <a:t>Low GDP – Low return &amp; decline in economy.</a:t>
            </a:r>
            <a:endParaRPr lang="en-US" dirty="0"/>
          </a:p>
        </p:txBody>
      </p:sp>
      <p:pic>
        <p:nvPicPr>
          <p:cNvPr id="4098" name="Picture 2" descr="C:\Users\commerceS2\Desktop\Gokila\f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828800"/>
            <a:ext cx="2962275" cy="449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646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5410200" cy="53641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Savings and Investment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Growth in savings leads to more investments. High capital Investment leads to more production, more demand and supply, better prices in the future, higher business profit and a positive outlook for the stock market.</a:t>
            </a:r>
            <a:endParaRPr lang="en-US" dirty="0"/>
          </a:p>
        </p:txBody>
      </p:sp>
      <p:pic>
        <p:nvPicPr>
          <p:cNvPr id="5122" name="Picture 2" descr="C:\Users\commerceS2\Desktop\Gokila\fa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295400"/>
            <a:ext cx="2619375" cy="464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9901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Inflation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Inflation is a situation where too much money is chasing too few goods.  It leads to increase in the price of goods and services. It results in: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High raw material cost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Non-availability of cheap credit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Low earnings</a:t>
            </a:r>
          </a:p>
        </p:txBody>
      </p:sp>
      <p:pic>
        <p:nvPicPr>
          <p:cNvPr id="1026" name="Picture 2" descr="C:\Users\commerceS2\Desktop\Gokila\f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057400"/>
            <a:ext cx="2686050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04136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4953000" cy="5516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Interest rates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The base rate of banks affects the cost of borrowed funds.  The base rate is the minimum rate of interest at which banks lend to anyone.</a:t>
            </a:r>
            <a:r>
              <a:rPr lang="en-US" dirty="0"/>
              <a:t> </a:t>
            </a:r>
            <a:r>
              <a:rPr lang="en-US" dirty="0" smtClean="0"/>
              <a:t>It is influenced by RBI’s bank rate, repo rate and CRR.</a:t>
            </a:r>
          </a:p>
        </p:txBody>
      </p:sp>
      <p:pic>
        <p:nvPicPr>
          <p:cNvPr id="2050" name="Picture 2" descr="C:\Users\commerceS2\Desktop\Gokila\fa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219200"/>
            <a:ext cx="2619375" cy="403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057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5867400" cy="5440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Budget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Budget provides a detailed account of government revenues and expenditures. </a:t>
            </a:r>
          </a:p>
          <a:p>
            <a:pPr marL="0" indent="0">
              <a:buNone/>
            </a:pPr>
            <a:r>
              <a:rPr lang="en-US" dirty="0" smtClean="0"/>
              <a:t>Deficit Budget – Increase in inflation, affect cost of production</a:t>
            </a:r>
          </a:p>
          <a:p>
            <a:pPr marL="0" indent="0">
              <a:buNone/>
            </a:pPr>
            <a:r>
              <a:rPr lang="en-US" dirty="0" smtClean="0"/>
              <a:t>Surplus Budget – Deflation</a:t>
            </a:r>
          </a:p>
          <a:p>
            <a:pPr marL="0" indent="0">
              <a:buNone/>
            </a:pPr>
            <a:r>
              <a:rPr lang="en-US" dirty="0" smtClean="0"/>
              <a:t>Balanced Budget – Highly favorable to stock market</a:t>
            </a:r>
            <a:endParaRPr lang="en-US" dirty="0"/>
          </a:p>
        </p:txBody>
      </p:sp>
      <p:pic>
        <p:nvPicPr>
          <p:cNvPr id="3074" name="Picture 2" descr="C:\Users\commerceS2\Desktop\Gokila\f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447800"/>
            <a:ext cx="2619375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0660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119</Words>
  <Application>Microsoft Office PowerPoint</Application>
  <PresentationFormat>On-screen Show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Fundamental Analysis</vt:lpstr>
      <vt:lpstr>Meaning of Fundamental Analysis</vt:lpstr>
      <vt:lpstr>Slide 3</vt:lpstr>
      <vt:lpstr>Economic Analysis</vt:lpstr>
      <vt:lpstr>Macroeconomic factors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Analysis</dc:title>
  <dc:creator>lenovo</dc:creator>
  <cp:lastModifiedBy>commerceS2</cp:lastModifiedBy>
  <cp:revision>12</cp:revision>
  <dcterms:created xsi:type="dcterms:W3CDTF">2019-02-21T17:32:50Z</dcterms:created>
  <dcterms:modified xsi:type="dcterms:W3CDTF">2019-02-25T09:58:08Z</dcterms:modified>
</cp:coreProperties>
</file>